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5" r:id="rId1"/>
    <p:sldMasterId id="2147484097" r:id="rId2"/>
    <p:sldMasterId id="2147484109" r:id="rId3"/>
    <p:sldMasterId id="2147484121" r:id="rId4"/>
  </p:sldMasterIdLst>
  <p:notesMasterIdLst>
    <p:notesMasterId r:id="rId42"/>
  </p:notesMasterIdLst>
  <p:handoutMasterIdLst>
    <p:handoutMasterId r:id="rId43"/>
  </p:handoutMasterIdLst>
  <p:sldIdLst>
    <p:sldId id="264" r:id="rId5"/>
    <p:sldId id="265" r:id="rId6"/>
    <p:sldId id="1199" r:id="rId7"/>
    <p:sldId id="256" r:id="rId8"/>
    <p:sldId id="1197" r:id="rId9"/>
    <p:sldId id="1198" r:id="rId10"/>
    <p:sldId id="1186" r:id="rId11"/>
    <p:sldId id="536" r:id="rId12"/>
    <p:sldId id="452" r:id="rId13"/>
    <p:sldId id="526" r:id="rId14"/>
    <p:sldId id="545" r:id="rId15"/>
    <p:sldId id="537" r:id="rId16"/>
    <p:sldId id="540" r:id="rId17"/>
    <p:sldId id="535" r:id="rId18"/>
    <p:sldId id="539" r:id="rId19"/>
    <p:sldId id="546" r:id="rId20"/>
    <p:sldId id="1189" r:id="rId21"/>
    <p:sldId id="1190" r:id="rId22"/>
    <p:sldId id="1191" r:id="rId23"/>
    <p:sldId id="1192" r:id="rId24"/>
    <p:sldId id="1193" r:id="rId25"/>
    <p:sldId id="544" r:id="rId26"/>
    <p:sldId id="1188" r:id="rId27"/>
    <p:sldId id="1194" r:id="rId28"/>
    <p:sldId id="1195" r:id="rId29"/>
    <p:sldId id="1196" r:id="rId30"/>
    <p:sldId id="1185" r:id="rId31"/>
    <p:sldId id="261" r:id="rId32"/>
    <p:sldId id="981" r:id="rId33"/>
    <p:sldId id="984" r:id="rId34"/>
    <p:sldId id="1201" r:id="rId35"/>
    <p:sldId id="257" r:id="rId36"/>
    <p:sldId id="258" r:id="rId37"/>
    <p:sldId id="259" r:id="rId38"/>
    <p:sldId id="260" r:id="rId39"/>
    <p:sldId id="1200" r:id="rId40"/>
    <p:sldId id="1181" r:id="rId4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, Kayla (OHHS)" initials="RK(" lastIdx="2" clrIdx="0">
    <p:extLst>
      <p:ext uri="{19B8F6BF-5375-455C-9EA6-DF929625EA0E}">
        <p15:presenceInfo xmlns:p15="http://schemas.microsoft.com/office/powerpoint/2012/main" userId="S::Kayla.Rosen@ohhs.ri.gov::cea44b23-a609-4456-ad9e-9b55a2b67d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3" autoAdjust="0"/>
  </p:normalViewPr>
  <p:slideViewPr>
    <p:cSldViewPr snapToGrid="0" snapToObjects="1">
      <p:cViewPr varScale="1">
        <p:scale>
          <a:sx n="61" d="100"/>
          <a:sy n="61" d="100"/>
        </p:scale>
        <p:origin x="89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 snapToObjects="1">
      <p:cViewPr varScale="1">
        <p:scale>
          <a:sx n="52" d="100"/>
          <a:sy n="52" d="100"/>
        </p:scale>
        <p:origin x="2863" y="7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BA13D-4E24-D14F-B251-58D0F2C39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6433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1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r">
              <a:defRPr sz="1200"/>
            </a:lvl1pPr>
          </a:lstStyle>
          <a:p>
            <a:fld id="{BD52AFB4-17D2-4E37-A7A1-F9DEF957967A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7" rIns="92435" bIns="462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5" tIns="46217" rIns="92435" bIns="462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r">
              <a:defRPr sz="1200"/>
            </a:lvl1pPr>
          </a:lstStyle>
          <a:p>
            <a:fld id="{4A6E1E49-E4FC-40B7-9FB3-E3D795F7B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1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0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6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KRISTIN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1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43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9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F01C8-824D-492E-8048-17211B297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8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8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5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094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74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5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89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9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1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374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6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83C4-7778-4AD4-8675-F855CF74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B5BCE-1E3A-44F4-856D-DE15E8D06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50981-8AB1-47F7-9843-62C88E95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B3776-3265-4138-8642-A9380D72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4BA2-1AF6-4095-A7CC-3A6C8F24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64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DF93-D981-4720-9680-E0654C1C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2B98-95B6-40AE-B198-45D53A9E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1F26-4DC5-4301-AA06-F6DC0F27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3B6E-D568-49C2-BE55-D26AE0A2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AE2E-2097-4867-9BAF-821E266C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17F9-DB09-44D6-9494-A2A850A9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8A8EA-A911-487B-B575-3274C6146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9A3C-18C6-4E79-B127-3EF746C1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4845-BF7C-4297-A437-0ABB2F6C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50269-C3BC-4424-A5B6-30157F33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5BE9-4EE8-46C6-8506-83289486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25DCC-6735-4FCC-AC73-F88D66017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8202D-E927-4910-95F3-C55AA3342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D732A-F0C4-4C55-B657-11901F25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A65F-BB87-47DA-8DE0-97D266FC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E0F0-50B4-43A2-9E41-50EED06F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0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C820-6280-4B03-9316-DC4EE556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D8479-0DA4-4EC4-9F79-021C18A1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A81A-421E-45B0-AB9B-4D0A3849A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AF6D5-8FCE-4E27-92EE-56C192284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D7AC5-3451-4D91-99A1-D632A1003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0F4E7-6A3B-4DA2-A963-FC07CA71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0C103-B8E1-4E71-95AA-88C3D9D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FED3D-0BC9-44D1-B35B-A5BE2C31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37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F5B5-19F3-4D90-A001-F8E31456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DF1F3-9C87-4351-9AF3-ECC7CF64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DC888-8F26-43C4-B7B5-DD9ABFA6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37FF3-0893-4B76-AEA6-6A66E53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9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5CE4C-FC04-4057-802D-CD0EF15C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B2F3A-C9EF-4A1D-8EE8-E5C68BD2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0C89-499E-41FE-9E4A-8F0A3116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2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9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B0D8-21FD-43E2-A349-AB570D23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4F8B-B19A-4B5E-8121-AFC9891B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B823A-0517-43B9-8718-F8A26BA5B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CEA2D-A84A-4172-BFCA-31D2FB7B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1ABDE-7289-4EED-8042-88270B28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61CB7-AA6D-4654-B51F-C8E43241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91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21C5-EF69-47DF-8576-A157947B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DF916-FC9B-4665-910F-39C3B6DE6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9BC0F-F8F1-4F07-AB93-5F2BBA96B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6752E-0BAC-4A7C-8DAC-728E2EC0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DB4B-6D65-4F14-A69A-74800B9D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E5498-9A63-4965-84D7-862E163A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72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3A3C-2204-4342-9496-75B5E847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7F9C7-7670-4B2D-B8EB-748BB9C51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6B48-95C9-4A34-B3E5-ACA807D3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1EA0-0B61-4A1C-AFE3-B7C5ECBC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3A688-5FE7-49A4-818C-6804A6B2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3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3F673-E101-4EF2-ABFA-99D69B2B6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94FA4-F3C3-48ED-8AD2-AF099A69C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5CDC-D6B8-445C-A325-ED642A99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4885-12B2-4E05-9D00-8072A3F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E07-663A-446E-BCBF-289BF7FB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3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2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26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4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79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79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73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3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1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4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3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defTabSz="914400"/>
            <a:fld id="{327B613C-1AD7-49D3-885D-F654C5CDBAA6}" type="datetime1">
              <a:rPr lang="en-US" smtClean="0">
                <a:solidFill>
                  <a:srgbClr val="D5EDF4"/>
                </a:solidFill>
              </a:rPr>
              <a:pPr defTabSz="914400"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00"/>
            <a:fld id="{6E2D2B3B-882E-40F3-A32F-6DD516915044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035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D5EDF4"/>
                </a:solidFill>
              </a:rPr>
              <a:pPr/>
              <a:t>6/23/2020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</a:rPr>
              <a:t>September 29,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</a:rPr>
              <a:t>Rhode Island Early Learning Council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9571EC-0456-4CA3-947D-19DEF687DAA6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1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A02D6E-F671-48C5-828E-539DCA442E57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10033-9584-43D7-BC3D-788CC7D0A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5C472-FCE6-4645-8FB1-F4646798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E14CA-B3B5-447D-8996-AF3D56FEA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C908-7999-4EBC-A299-60477A257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3AEA-681D-47CD-891A-07B4579337B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6C4FB-4050-4987-BEB4-E901B0CBA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6714C-6864-4A0E-9C7D-290E48856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B1FA-40B6-40AF-9211-CDD079C3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b.Anthes\AppData\Local\Temp\Local%20Settings\Temp\October%20ELWG%20Meeting%20-%20PostedAgenda10.16.2010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lylearningri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fromthestartri.org/" TargetMode="External"/><Relationship Id="rId2" Type="http://schemas.openxmlformats.org/officeDocument/2006/relationships/hyperlink" Target="http://www.revenueforri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447800"/>
            <a:ext cx="7620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Rhode Island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Early Learning Council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3200"/>
            <a:ext cx="7696200" cy="1295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June 23,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9:00 - 11:00 A.m.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Virtual MEETING</a:t>
            </a:r>
            <a:endParaRPr lang="en-US" dirty="0"/>
          </a:p>
        </p:txBody>
      </p:sp>
      <p:pic>
        <p:nvPicPr>
          <p:cNvPr id="76804" name="Picture 2" descr="F:\Users\Public\Logos - Early Learning RI\Early_learning_RI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58559"/>
            <a:ext cx="472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may contain: 1 person, smiling, sitting and child">
            <a:extLst>
              <a:ext uri="{FF2B5EF4-FFF2-40B4-BE49-F238E27FC236}">
                <a16:creationId xmlns:a16="http://schemas.microsoft.com/office/drawing/2014/main" id="{E242FA72-FE98-41CA-BE0F-2F54CE38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09" y="1064491"/>
            <a:ext cx="2890982" cy="28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2362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RI will implement a coordinated, comprehensive and seamless system of supports ensuring all young children, birth-kindergarten entry, receive the necessary supports to successfully participate in high quality ECE programs.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1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FCA5-6A21-40F1-B52B-3DBC4EEE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623C-1ADD-4613-86DA-B08BCEE02C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provide state-level recommendations that, once implemented, will allow all young children in Rhode Island the opportunity to successfully participate in high-quality EC programs. </a:t>
            </a:r>
          </a:p>
        </p:txBody>
      </p:sp>
    </p:spTree>
    <p:extLst>
      <p:ext uri="{BB962C8B-B14F-4D97-AF65-F5344CB8AC3E}">
        <p14:creationId xmlns:p14="http://schemas.microsoft.com/office/powerpoint/2010/main" val="351612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210" y="1922935"/>
            <a:ext cx="86868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3002223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en-US" sz="24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sz="2400" b="1" u="sng" dirty="0">
              <a:solidFill>
                <a:prstClr val="black"/>
              </a:solidFill>
              <a:latin typeface="Tw Cen MT"/>
            </a:endParaRPr>
          </a:p>
          <a:p>
            <a:pPr defTabSz="914400"/>
            <a:endParaRPr lang="en-US" sz="2400" u="sng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Recommendation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922439" y="1966478"/>
            <a:ext cx="8153400" cy="4495800"/>
          </a:xfrm>
        </p:spPr>
        <p:txBody>
          <a:bodyPr/>
          <a:lstStyle/>
          <a:p>
            <a:r>
              <a:rPr lang="en-US" sz="3200" dirty="0"/>
              <a:t>Early Childhood Education Foundation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Health Supports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Policy/Systems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4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2176499120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514601" y="304800"/>
            <a:ext cx="73784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6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Survey: Support for Recommendations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AABF6E-BD15-4D94-ADA9-4EC91EAFF403}"/>
              </a:ext>
            </a:extLst>
          </p:cNvPr>
          <p:cNvGraphicFramePr>
            <a:graphicFrameLocks noGrp="1"/>
          </p:cNvGraphicFramePr>
          <p:nvPr/>
        </p:nvGraphicFramePr>
        <p:xfrm>
          <a:off x="2136648" y="2286000"/>
          <a:ext cx="7997952" cy="359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327">
                  <a:extLst>
                    <a:ext uri="{9D8B030D-6E8A-4147-A177-3AD203B41FA5}">
                      <a16:colId xmlns:a16="http://schemas.microsoft.com/office/drawing/2014/main" val="3560942242"/>
                    </a:ext>
                  </a:extLst>
                </a:gridCol>
                <a:gridCol w="1539927">
                  <a:extLst>
                    <a:ext uri="{9D8B030D-6E8A-4147-A177-3AD203B41FA5}">
                      <a16:colId xmlns:a16="http://schemas.microsoft.com/office/drawing/2014/main" val="3231497296"/>
                    </a:ext>
                  </a:extLst>
                </a:gridCol>
                <a:gridCol w="1527698">
                  <a:extLst>
                    <a:ext uri="{9D8B030D-6E8A-4147-A177-3AD203B41FA5}">
                      <a16:colId xmlns:a16="http://schemas.microsoft.com/office/drawing/2014/main" val="4040150364"/>
                    </a:ext>
                  </a:extLst>
                </a:gridCol>
              </a:tblGrid>
              <a:tr h="98459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Focus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 + Sub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Weighted </a:t>
                      </a:r>
                    </a:p>
                    <a:p>
                      <a:pPr algn="ctr"/>
                      <a:r>
                        <a:rPr lang="en-US" sz="2000" dirty="0"/>
                        <a:t>(4 possible points)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22128"/>
                  </a:ext>
                </a:extLst>
              </a:tr>
              <a:tr h="626562">
                <a:tc>
                  <a:txBody>
                    <a:bodyPr/>
                    <a:lstStyle/>
                    <a:p>
                      <a:r>
                        <a:rPr lang="en-US" sz="3600" dirty="0"/>
                        <a:t>ECE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94.53%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40004"/>
                  </a:ext>
                </a:extLst>
              </a:tr>
              <a:tr h="1163615">
                <a:tc>
                  <a:txBody>
                    <a:bodyPr/>
                    <a:lstStyle/>
                    <a:p>
                      <a:r>
                        <a:rPr lang="en-US" sz="3600" dirty="0"/>
                        <a:t>Behavioral Health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92.90%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28360"/>
                  </a:ext>
                </a:extLst>
              </a:tr>
              <a:tr h="757154">
                <a:tc>
                  <a:txBody>
                    <a:bodyPr/>
                    <a:lstStyle/>
                    <a:p>
                      <a:r>
                        <a:rPr lang="en-US" sz="3600" dirty="0"/>
                        <a:t>State Policy/Systems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83.00%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855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1BEC2D-F5E2-434C-A785-51180307A481}"/>
              </a:ext>
            </a:extLst>
          </p:cNvPr>
          <p:cNvGraphicFramePr>
            <a:graphicFrameLocks noGrp="1"/>
          </p:cNvGraphicFramePr>
          <p:nvPr/>
        </p:nvGraphicFramePr>
        <p:xfrm>
          <a:off x="2146808" y="1997298"/>
          <a:ext cx="7997952" cy="388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139">
                  <a:extLst>
                    <a:ext uri="{9D8B030D-6E8A-4147-A177-3AD203B41FA5}">
                      <a16:colId xmlns:a16="http://schemas.microsoft.com/office/drawing/2014/main" val="2410822626"/>
                    </a:ext>
                  </a:extLst>
                </a:gridCol>
                <a:gridCol w="1554432">
                  <a:extLst>
                    <a:ext uri="{9D8B030D-6E8A-4147-A177-3AD203B41FA5}">
                      <a16:colId xmlns:a16="http://schemas.microsoft.com/office/drawing/2014/main" val="3160225519"/>
                    </a:ext>
                  </a:extLst>
                </a:gridCol>
                <a:gridCol w="1541381">
                  <a:extLst>
                    <a:ext uri="{9D8B030D-6E8A-4147-A177-3AD203B41FA5}">
                      <a16:colId xmlns:a16="http://schemas.microsoft.com/office/drawing/2014/main" val="3040706315"/>
                    </a:ext>
                  </a:extLst>
                </a:gridCol>
              </a:tblGrid>
              <a:tr h="1018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200" dirty="0">
                          <a:effectLst/>
                        </a:rPr>
                        <a:t>Focus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Mod + Sub Impact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44059"/>
                  </a:ext>
                </a:extLst>
              </a:tr>
              <a:tr h="711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ECE Foundation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94.53%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5230"/>
                  </a:ext>
                </a:extLst>
              </a:tr>
              <a:tr h="1367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Behavioral Health Supports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92.90%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"/>
                  </a:ext>
                </a:extLst>
              </a:tr>
              <a:tr h="782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State Policy/Systems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83.00%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4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90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CC24-792A-4AF7-B4D2-47DF5125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Finalized Recommendations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CBE53F-35E8-428C-9FB6-E6502AA312E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65" y="1676401"/>
            <a:ext cx="7849870" cy="46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6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F3994-AAC3-4677-B272-DA0C8E97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63" y="512062"/>
            <a:ext cx="9399514" cy="57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A40CC-9DAB-40E5-82D2-26A97849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1" y="747195"/>
            <a:ext cx="10161146" cy="53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E4C14-39A4-447D-B0A7-E947B528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72" y="830798"/>
            <a:ext cx="10243226" cy="53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1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1066800" y="198562"/>
            <a:ext cx="10058400" cy="961420"/>
          </a:xfrm>
        </p:spPr>
        <p:txBody>
          <a:bodyPr/>
          <a:lstStyle/>
          <a:p>
            <a:pPr eaLnBrk="1" hangingPunct="1"/>
            <a:r>
              <a:rPr lang="en-US" b="1" dirty="0"/>
              <a:t>Meeting Agenda</a:t>
            </a:r>
          </a:p>
        </p:txBody>
      </p:sp>
      <p:graphicFrame>
        <p:nvGraphicFramePr>
          <p:cNvPr id="6" name="Content Placeholder 4">
            <a:hlinkClick r:id="rId3" action="ppaction://hlinkfile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780909"/>
              </p:ext>
            </p:extLst>
          </p:nvPr>
        </p:nvGraphicFramePr>
        <p:xfrm>
          <a:off x="1436914" y="1243584"/>
          <a:ext cx="10021824" cy="49139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9175">
                  <a:extLst>
                    <a:ext uri="{9D8B030D-6E8A-4147-A177-3AD203B41FA5}">
                      <a16:colId xmlns:a16="http://schemas.microsoft.com/office/drawing/2014/main" val="1499564116"/>
                    </a:ext>
                  </a:extLst>
                </a:gridCol>
                <a:gridCol w="911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Welcome, Opening Remarks, and Meeting Overview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74904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Welcome new members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74904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Considering current contexts of public health, economic challenges, &amp; racial justice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44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&amp; Program Update: State Budget and Legislation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n-US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&amp; Consider Recommendations from Workgroup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Meeting the Social-Emotional Needs of Rhode Island’s Youngest Learners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Vote to endorse recommendations via zoom poll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9:50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Establish A New Work Group</a:t>
                      </a:r>
                    </a:p>
                    <a:p>
                      <a:pPr marL="2301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Connections between Early Childhood &amp; Early Grades 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477192"/>
                  </a:ext>
                </a:extLst>
              </a:tr>
              <a:tr h="4143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&amp; Program Updates: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Care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 Pre-K</a:t>
                      </a:r>
                      <a:endParaRPr kumimoji="0"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Intervention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764143"/>
                  </a:ext>
                </a:extLst>
              </a:tr>
              <a:tr h="414392">
                <a:tc>
                  <a:txBody>
                    <a:bodyPr/>
                    <a:lstStyle/>
                    <a:p>
                      <a:pPr marL="227013" indent="-227013">
                        <a:buFont typeface="Arial" pitchFamily="34" charset="0"/>
                        <a:buNone/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013" indent="-227013"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Announcements, Public Comments, &amp; Next Steps</a:t>
                      </a:r>
                      <a:endParaRPr kumimoji="0"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7B7ED-ACEC-42B5-BC00-57073419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2" y="337766"/>
            <a:ext cx="8893194" cy="62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2ED16-46A4-4295-8DC5-3B1528EF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26" y="389191"/>
            <a:ext cx="6750884" cy="61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76401" y="2057400"/>
            <a:ext cx="8806605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Endorsement from Early Learning Council</a:t>
            </a:r>
          </a:p>
          <a:p>
            <a:r>
              <a:rPr lang="en-US" dirty="0"/>
              <a:t>Share recommendations</a:t>
            </a:r>
          </a:p>
          <a:p>
            <a:r>
              <a:rPr lang="en-US" dirty="0"/>
              <a:t>Form action planning groups with key stakeholders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2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552" y="758952"/>
            <a:ext cx="10168128" cy="356616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Establish New Workgroup</a:t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i="1" dirty="0"/>
              <a:t>Improving Connections between Early Childhood &amp; Early Grades  </a:t>
            </a:r>
            <a:br>
              <a:rPr lang="en-US" dirty="0"/>
            </a:br>
            <a:br>
              <a:rPr lang="en-US" sz="5400" dirty="0">
                <a:solidFill>
                  <a:schemeClr val="accent4"/>
                </a:solidFill>
              </a:rPr>
            </a:b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FE20-48EC-4BC7-AE65-B5C69A66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1662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Childhood &amp; Early Grades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0FE1-6A14-4FE7-85FA-DA97EB72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83218"/>
            <a:ext cx="10058400" cy="4645152"/>
          </a:xfrm>
        </p:spPr>
        <p:txBody>
          <a:bodyPr>
            <a:normAutofit fontScale="92500" lnSpcReduction="10000"/>
          </a:bodyPr>
          <a:lstStyle/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Goal: Develop recommendations for Rhode Island to strengthen alignment, connections, and supports for children from preschool (age 3) through grade three</a:t>
            </a:r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Technical Assistance from the Education Commission of the States</a:t>
            </a:r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Workgroup Co-Chairs: </a:t>
            </a:r>
          </a:p>
          <a:p>
            <a:pPr marL="862521" lvl="1" indent="-396875">
              <a:buFont typeface="Wingdings" panose="05000000000000000000" pitchFamily="2" charset="2"/>
              <a:buChar char="§"/>
            </a:pPr>
            <a:r>
              <a:rPr lang="en-US" dirty="0"/>
              <a:t>Phyllis Lynch, Rhode Island Department of Education</a:t>
            </a:r>
          </a:p>
          <a:p>
            <a:pPr marL="862521" lvl="1" indent="-396875">
              <a:buFont typeface="Wingdings" panose="05000000000000000000" pitchFamily="2" charset="2"/>
              <a:buChar char="§"/>
            </a:pPr>
            <a:r>
              <a:rPr lang="en-US" dirty="0"/>
              <a:t>Mary Varr, RI Head Start Association/Woonsocket Head Start</a:t>
            </a:r>
          </a:p>
          <a:p>
            <a:pPr marL="862521" lvl="1" indent="-396875">
              <a:buFont typeface="Wingdings" panose="05000000000000000000" pitchFamily="2" charset="2"/>
              <a:buChar char="§"/>
            </a:pPr>
            <a:r>
              <a:rPr lang="en-US" dirty="0"/>
              <a:t>Celeste Bowler, East Providence Public Schools</a:t>
            </a:r>
          </a:p>
          <a:p>
            <a:pPr marL="465646" lvl="1" indent="0">
              <a:buNone/>
            </a:pPr>
            <a:endParaRPr lang="en-US" dirty="0"/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Number of Members Needed: 12</a:t>
            </a:r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Number of Meetings: 3 virtual meetings</a:t>
            </a:r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Update at September 2020 Early Learning Council Meeting</a:t>
            </a:r>
          </a:p>
          <a:p>
            <a:pPr marL="569913" indent="-396875">
              <a:buFont typeface="Wingdings" panose="05000000000000000000" pitchFamily="2" charset="2"/>
              <a:buChar char="§"/>
            </a:pPr>
            <a:r>
              <a:rPr lang="en-US" dirty="0"/>
              <a:t>Goal to present recommendations for endorsement at December 2020 Early Learning Council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04F89-820A-4791-94F8-16DFF0FC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07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3400-2187-4F45-88E0-E4411C9C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1484"/>
          </a:xfrm>
        </p:spPr>
        <p:txBody>
          <a:bodyPr>
            <a:normAutofit/>
          </a:bodyPr>
          <a:lstStyle/>
          <a:p>
            <a:r>
              <a:rPr lang="en-US" sz="4400" dirty="0"/>
              <a:t>Early Childhood &amp; Early Grades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59AD-932C-4A4B-B443-DE5B952C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300" b="1" u="sng" dirty="0"/>
              <a:t>Authentic Alignment</a:t>
            </a:r>
            <a:endParaRPr lang="en-US" sz="2300" b="1" dirty="0"/>
          </a:p>
          <a:p>
            <a:pPr marL="287338" lvl="0" indent="-287338">
              <a:buFont typeface="Wingdings" panose="05000000000000000000" pitchFamily="2" charset="2"/>
              <a:buChar char="§"/>
            </a:pPr>
            <a:r>
              <a:rPr lang="en-US" dirty="0"/>
              <a:t>Aligning basic pedagogical components of P-3 grades (e.g., curriculum, instruction, assessment, developmentally-appropriate practices, principal/director leadership and family engagement).</a:t>
            </a:r>
          </a:p>
          <a:p>
            <a:pPr marL="287338" lvl="0" indent="-287338">
              <a:buFont typeface="Wingdings" panose="05000000000000000000" pitchFamily="2" charset="2"/>
              <a:buChar char="§"/>
            </a:pPr>
            <a:r>
              <a:rPr lang="en-US" dirty="0"/>
              <a:t>Professional learning to support evidence based literacy instruction.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dirty="0"/>
              <a:t>Supporting Multilingual Learners Age 3 to Grade 3.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dirty="0"/>
              <a:t>Supporting Differently Abled Learners Age 3 to Grade 3.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dirty="0"/>
              <a:t>Social-emotional and mental health supports.</a:t>
            </a:r>
          </a:p>
          <a:p>
            <a:pPr lvl="0"/>
            <a:endParaRPr lang="en-US" dirty="0"/>
          </a:p>
          <a:p>
            <a:pPr lvl="0"/>
            <a:r>
              <a:rPr lang="en-US" sz="2300" b="1" u="sng" dirty="0"/>
              <a:t>Kindergarten</a:t>
            </a:r>
            <a:endParaRPr lang="en-US" sz="2300" b="1" dirty="0"/>
          </a:p>
          <a:p>
            <a:pPr marL="344488" indent="-344488">
              <a:buFont typeface="Wingdings" panose="05000000000000000000" pitchFamily="2" charset="2"/>
              <a:buChar char="§"/>
            </a:pPr>
            <a:r>
              <a:rPr lang="en-US" dirty="0"/>
              <a:t>Access to quality. </a:t>
            </a:r>
          </a:p>
          <a:p>
            <a:pPr marL="344488" indent="-344488">
              <a:buFont typeface="Wingdings" panose="05000000000000000000" pitchFamily="2" charset="2"/>
              <a:buChar char="§"/>
            </a:pPr>
            <a:r>
              <a:rPr lang="en-US" dirty="0"/>
              <a:t>A focus on identifying and supporting the students with the highest needs to mitigate opportunity and achievement gaps.</a:t>
            </a:r>
          </a:p>
          <a:p>
            <a:pPr marL="344488" indent="-344488">
              <a:buFont typeface="Wingdings" panose="05000000000000000000" pitchFamily="2" charset="2"/>
              <a:buChar char="§"/>
            </a:pPr>
            <a:r>
              <a:rPr lang="en-US" dirty="0"/>
              <a:t>Kindergarten entry assessments.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9B12-8E61-40C1-88B6-1BFE74F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5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E63B-107E-42B6-9552-282BC015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8060"/>
          </a:xfrm>
        </p:spPr>
        <p:txBody>
          <a:bodyPr>
            <a:normAutofit/>
          </a:bodyPr>
          <a:lstStyle/>
          <a:p>
            <a:r>
              <a:rPr lang="en-US" sz="4400" dirty="0"/>
              <a:t>Early Childhood &amp; Early Grades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D7F8-E46A-4FE1-844D-96673B37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Transitions</a:t>
            </a:r>
            <a:endParaRPr lang="en-US" b="1" dirty="0"/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dirty="0"/>
              <a:t>Horizontal (across settings such as Head Start, family child care, pre-K, child care centers, family/friend/neighbor and more), with a coordinated network between the schools, providers and community to support whole child and social, emotional and mental health efforts).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dirty="0"/>
              <a:t>Vertical (across grades).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dirty="0"/>
              <a:t>Building off of existing RIDE workgroup and state legislation.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dirty="0"/>
              <a:t>Data governance, sharing, unique student identifiers.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3A7A2-16A5-4643-B02F-3474FEE4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7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Policy &amp; Program Updates: </a:t>
            </a:r>
            <a:b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Child Care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- RI Pre-K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- Early Intervention</a:t>
            </a:r>
            <a:br>
              <a:rPr lang="en-US" sz="5400" dirty="0">
                <a:solidFill>
                  <a:schemeClr val="accent4"/>
                </a:solidFill>
              </a:rPr>
            </a:b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1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2CA644-569F-4024-B04D-689F7AE20B5D}"/>
              </a:ext>
            </a:extLst>
          </p:cNvPr>
          <p:cNvSpPr txBox="1"/>
          <p:nvPr/>
        </p:nvSpPr>
        <p:spPr>
          <a:xfrm>
            <a:off x="821673" y="241525"/>
            <a:ext cx="9894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Child Care Capacity (6/19)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FCA34C-596E-48CC-8101-1C3817C153A8}"/>
              </a:ext>
            </a:extLst>
          </p:cNvPr>
          <p:cNvGraphicFramePr>
            <a:graphicFrameLocks noGrp="1"/>
          </p:cNvGraphicFramePr>
          <p:nvPr/>
        </p:nvGraphicFramePr>
        <p:xfrm>
          <a:off x="962879" y="2521257"/>
          <a:ext cx="9894015" cy="182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149">
                  <a:extLst>
                    <a:ext uri="{9D8B030D-6E8A-4147-A177-3AD203B41FA5}">
                      <a16:colId xmlns:a16="http://schemas.microsoft.com/office/drawing/2014/main" val="2815227323"/>
                    </a:ext>
                  </a:extLst>
                </a:gridCol>
                <a:gridCol w="1714257">
                  <a:extLst>
                    <a:ext uri="{9D8B030D-6E8A-4147-A177-3AD203B41FA5}">
                      <a16:colId xmlns:a16="http://schemas.microsoft.com/office/drawing/2014/main" val="3287569259"/>
                    </a:ext>
                  </a:extLst>
                </a:gridCol>
                <a:gridCol w="1956581">
                  <a:extLst>
                    <a:ext uri="{9D8B030D-6E8A-4147-A177-3AD203B41FA5}">
                      <a16:colId xmlns:a16="http://schemas.microsoft.com/office/drawing/2014/main" val="2583264741"/>
                    </a:ext>
                  </a:extLst>
                </a:gridCol>
                <a:gridCol w="2168218">
                  <a:extLst>
                    <a:ext uri="{9D8B030D-6E8A-4147-A177-3AD203B41FA5}">
                      <a16:colId xmlns:a16="http://schemas.microsoft.com/office/drawing/2014/main" val="288298761"/>
                    </a:ext>
                  </a:extLst>
                </a:gridCol>
                <a:gridCol w="1869810">
                  <a:extLst>
                    <a:ext uri="{9D8B030D-6E8A-4147-A177-3AD203B41FA5}">
                      <a16:colId xmlns:a16="http://schemas.microsoft.com/office/drawing/2014/main" val="2030592159"/>
                    </a:ext>
                  </a:extLst>
                </a:gridCol>
              </a:tblGrid>
              <a:tr h="365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Infant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Toddler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Preschool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 Age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60216"/>
                  </a:ext>
                </a:extLst>
              </a:tr>
              <a:tr h="487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Pre-COVID Capacity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2,150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3,570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9,383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6,450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4206"/>
                  </a:ext>
                </a:extLst>
              </a:tr>
              <a:tr h="487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COVID Capacity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1,662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2,577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4,561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2,647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833353"/>
                  </a:ext>
                </a:extLst>
              </a:tr>
              <a:tr h="487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Delta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488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993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4,822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3,803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30251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E1B1F8E-F4DB-4144-9C8E-6DC99100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A1CC5-0435-4645-A3C4-B9D0AA851C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4F16C-0A80-4DB9-B914-DFFF7CD43E84}"/>
              </a:ext>
            </a:extLst>
          </p:cNvPr>
          <p:cNvSpPr txBox="1"/>
          <p:nvPr/>
        </p:nvSpPr>
        <p:spPr>
          <a:xfrm>
            <a:off x="927048" y="2155266"/>
            <a:ext cx="7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Center-Based Child Care Slots: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E1C2D07-CA38-4155-8DF9-5E4E3BED7BAB}"/>
              </a:ext>
            </a:extLst>
          </p:cNvPr>
          <p:cNvGraphicFramePr>
            <a:graphicFrameLocks noGrp="1"/>
          </p:cNvGraphicFramePr>
          <p:nvPr/>
        </p:nvGraphicFramePr>
        <p:xfrm>
          <a:off x="962879" y="5009386"/>
          <a:ext cx="9858184" cy="12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092">
                  <a:extLst>
                    <a:ext uri="{9D8B030D-6E8A-4147-A177-3AD203B41FA5}">
                      <a16:colId xmlns:a16="http://schemas.microsoft.com/office/drawing/2014/main" val="2792871729"/>
                    </a:ext>
                  </a:extLst>
                </a:gridCol>
                <a:gridCol w="4929092">
                  <a:extLst>
                    <a:ext uri="{9D8B030D-6E8A-4147-A177-3AD203B41FA5}">
                      <a16:colId xmlns:a16="http://schemas.microsoft.com/office/drawing/2014/main" val="351451499"/>
                    </a:ext>
                  </a:extLst>
                </a:gridCol>
              </a:tblGrid>
              <a:tr h="22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Child Care (Infant-13YO)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68460"/>
                  </a:ext>
                </a:extLst>
              </a:tr>
              <a:tr h="22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Pre-COVID Capacity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2,434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35765"/>
                  </a:ext>
                </a:extLst>
              </a:tr>
              <a:tr h="22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COVID Capacity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88729"/>
                  </a:ext>
                </a:extLst>
              </a:tr>
              <a:tr h="22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Delta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612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3ACC428-9F07-4726-9D22-DD4407FA34BA}"/>
              </a:ext>
            </a:extLst>
          </p:cNvPr>
          <p:cNvSpPr txBox="1"/>
          <p:nvPr/>
        </p:nvSpPr>
        <p:spPr>
          <a:xfrm>
            <a:off x="927048" y="4636943"/>
            <a:ext cx="7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Family Child Care Slots: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84CFA9-8649-4D34-9906-D96A2446F717}"/>
              </a:ext>
            </a:extLst>
          </p:cNvPr>
          <p:cNvGraphicFramePr>
            <a:graphicFrameLocks noGrp="1"/>
          </p:cNvGraphicFramePr>
          <p:nvPr/>
        </p:nvGraphicFramePr>
        <p:xfrm>
          <a:off x="962879" y="957901"/>
          <a:ext cx="9858184" cy="86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718">
                  <a:extLst>
                    <a:ext uri="{9D8B030D-6E8A-4147-A177-3AD203B41FA5}">
                      <a16:colId xmlns:a16="http://schemas.microsoft.com/office/drawing/2014/main" val="3793603589"/>
                    </a:ext>
                  </a:extLst>
                </a:gridCol>
                <a:gridCol w="948916">
                  <a:extLst>
                    <a:ext uri="{9D8B030D-6E8A-4147-A177-3AD203B41FA5}">
                      <a16:colId xmlns:a16="http://schemas.microsoft.com/office/drawing/2014/main" val="1149452770"/>
                    </a:ext>
                  </a:extLst>
                </a:gridCol>
                <a:gridCol w="948916">
                  <a:extLst>
                    <a:ext uri="{9D8B030D-6E8A-4147-A177-3AD203B41FA5}">
                      <a16:colId xmlns:a16="http://schemas.microsoft.com/office/drawing/2014/main" val="3764764388"/>
                    </a:ext>
                  </a:extLst>
                </a:gridCol>
                <a:gridCol w="1281037">
                  <a:extLst>
                    <a:ext uri="{9D8B030D-6E8A-4147-A177-3AD203B41FA5}">
                      <a16:colId xmlns:a16="http://schemas.microsoft.com/office/drawing/2014/main" val="2905569050"/>
                    </a:ext>
                  </a:extLst>
                </a:gridCol>
                <a:gridCol w="1281037">
                  <a:extLst>
                    <a:ext uri="{9D8B030D-6E8A-4147-A177-3AD203B41FA5}">
                      <a16:colId xmlns:a16="http://schemas.microsoft.com/office/drawing/2014/main" val="797593656"/>
                    </a:ext>
                  </a:extLst>
                </a:gridCol>
                <a:gridCol w="946280">
                  <a:extLst>
                    <a:ext uri="{9D8B030D-6E8A-4147-A177-3AD203B41FA5}">
                      <a16:colId xmlns:a16="http://schemas.microsoft.com/office/drawing/2014/main" val="2564493141"/>
                    </a:ext>
                  </a:extLst>
                </a:gridCol>
                <a:gridCol w="946280">
                  <a:extLst>
                    <a:ext uri="{9D8B030D-6E8A-4147-A177-3AD203B41FA5}">
                      <a16:colId xmlns:a16="http://schemas.microsoft.com/office/drawing/2014/main" val="1836795414"/>
                    </a:ext>
                  </a:extLst>
                </a:gridCol>
              </a:tblGrid>
              <a:tr h="15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Child Care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Center-Based Child Care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72024"/>
                  </a:ext>
                </a:extLst>
              </a:tr>
              <a:tr h="15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Pre-COVID # of Providers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79188"/>
                  </a:ext>
                </a:extLst>
              </a:tr>
              <a:tr h="307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COVID-19 Plans Approved by DHS*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7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591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BFFF-F8E0-48F8-BC67-B2438D30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12"/>
            <a:ext cx="10515600" cy="552394"/>
          </a:xfrm>
        </p:spPr>
        <p:txBody>
          <a:bodyPr>
            <a:normAutofit/>
          </a:bodyPr>
          <a:lstStyle/>
          <a:p>
            <a:r>
              <a:rPr lang="en-US" sz="2000" b="1" dirty="0"/>
              <a:t>COVID Child Care Capacity, 6/19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D8FBC-23F9-4195-B0C5-2B5E33FC155B}"/>
              </a:ext>
            </a:extLst>
          </p:cNvPr>
          <p:cNvSpPr txBox="1"/>
          <p:nvPr/>
        </p:nvSpPr>
        <p:spPr>
          <a:xfrm>
            <a:off x="838200" y="623300"/>
            <a:ext cx="104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Below represents the capacity for each age category across all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child care providers approved for reopening.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0A9162-EB2F-4F88-9D3A-B0E901FF4B1F}"/>
              </a:ext>
            </a:extLst>
          </p:cNvPr>
          <p:cNvGraphicFramePr>
            <a:graphicFrameLocks noGrp="1"/>
          </p:cNvGraphicFramePr>
          <p:nvPr/>
        </p:nvGraphicFramePr>
        <p:xfrm>
          <a:off x="3507549" y="1467254"/>
          <a:ext cx="4369941" cy="1708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48">
                  <a:extLst>
                    <a:ext uri="{9D8B030D-6E8A-4147-A177-3AD203B41FA5}">
                      <a16:colId xmlns:a16="http://schemas.microsoft.com/office/drawing/2014/main" val="2020804216"/>
                    </a:ext>
                  </a:extLst>
                </a:gridCol>
                <a:gridCol w="2825393">
                  <a:extLst>
                    <a:ext uri="{9D8B030D-6E8A-4147-A177-3AD203B41FA5}">
                      <a16:colId xmlns:a16="http://schemas.microsoft.com/office/drawing/2014/main" val="2232390896"/>
                    </a:ext>
                  </a:extLst>
                </a:gridCol>
              </a:tblGrid>
              <a:tr h="341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Age Category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% Capacity Upon Reopening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854781"/>
                  </a:ext>
                </a:extLst>
              </a:tr>
              <a:tr h="341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Infant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 77%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838156"/>
                  </a:ext>
                </a:extLst>
              </a:tr>
              <a:tr h="341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Toddler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 72%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349174"/>
                  </a:ext>
                </a:extLst>
              </a:tr>
              <a:tr h="341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Preschool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 49%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855231"/>
                  </a:ext>
                </a:extLst>
              </a:tr>
              <a:tr h="341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School Age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 41%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107539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233D5F-93F9-4F2C-B644-7DC55F2F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17A8A-13BF-447E-83F0-FDF349811C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ABDC3-E42A-4E78-834C-93F73FB1E130}"/>
              </a:ext>
            </a:extLst>
          </p:cNvPr>
          <p:cNvSpPr txBox="1"/>
          <p:nvPr/>
        </p:nvSpPr>
        <p:spPr>
          <a:xfrm>
            <a:off x="925958" y="3228373"/>
            <a:ext cx="758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Pre-COVID Staff:Child Ratios &amp; Group Size Requirements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CE48F5-2B5E-4028-8948-DB36EFAE7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52177"/>
              </p:ext>
            </p:extLst>
          </p:nvPr>
        </p:nvGraphicFramePr>
        <p:xfrm>
          <a:off x="1008147" y="3702132"/>
          <a:ext cx="9368746" cy="816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838">
                  <a:extLst>
                    <a:ext uri="{9D8B030D-6E8A-4147-A177-3AD203B41FA5}">
                      <a16:colId xmlns:a16="http://schemas.microsoft.com/office/drawing/2014/main" val="3007481606"/>
                    </a:ext>
                  </a:extLst>
                </a:gridCol>
                <a:gridCol w="1567190">
                  <a:extLst>
                    <a:ext uri="{9D8B030D-6E8A-4147-A177-3AD203B41FA5}">
                      <a16:colId xmlns:a16="http://schemas.microsoft.com/office/drawing/2014/main" val="4098317889"/>
                    </a:ext>
                  </a:extLst>
                </a:gridCol>
                <a:gridCol w="1874906">
                  <a:extLst>
                    <a:ext uri="{9D8B030D-6E8A-4147-A177-3AD203B41FA5}">
                      <a16:colId xmlns:a16="http://schemas.microsoft.com/office/drawing/2014/main" val="1931461049"/>
                    </a:ext>
                  </a:extLst>
                </a:gridCol>
                <a:gridCol w="1874906">
                  <a:extLst>
                    <a:ext uri="{9D8B030D-6E8A-4147-A177-3AD203B41FA5}">
                      <a16:colId xmlns:a16="http://schemas.microsoft.com/office/drawing/2014/main" val="2090984704"/>
                    </a:ext>
                  </a:extLst>
                </a:gridCol>
                <a:gridCol w="1874906">
                  <a:extLst>
                    <a:ext uri="{9D8B030D-6E8A-4147-A177-3AD203B41FA5}">
                      <a16:colId xmlns:a16="http://schemas.microsoft.com/office/drawing/2014/main" val="3682689583"/>
                    </a:ext>
                  </a:extLst>
                </a:gridCol>
              </a:tblGrid>
              <a:tr h="27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Category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Infant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Toddler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Preschool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 Age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90079"/>
                  </a:ext>
                </a:extLst>
              </a:tr>
              <a:tr h="544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Staff:Child Ratio (Group Size)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1:4 (8)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1:6 (12)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1:10 (20)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1:13 (26)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669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BB99096-DBE7-4364-A6B8-108CE3DA4C1F}"/>
              </a:ext>
            </a:extLst>
          </p:cNvPr>
          <p:cNvSpPr txBox="1"/>
          <p:nvPr/>
        </p:nvSpPr>
        <p:spPr>
          <a:xfrm>
            <a:off x="925958" y="4751716"/>
            <a:ext cx="787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Phase I COVID-19 Staff:Child Ratios &amp; Group Size Requirements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B82A779-AB45-4388-8516-B68CF4BC1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74531"/>
              </p:ext>
            </p:extLst>
          </p:nvPr>
        </p:nvGraphicFramePr>
        <p:xfrm>
          <a:off x="1008148" y="5277436"/>
          <a:ext cx="9368745" cy="1008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290">
                  <a:extLst>
                    <a:ext uri="{9D8B030D-6E8A-4147-A177-3AD203B41FA5}">
                      <a16:colId xmlns:a16="http://schemas.microsoft.com/office/drawing/2014/main" val="1966106637"/>
                    </a:ext>
                  </a:extLst>
                </a:gridCol>
                <a:gridCol w="1589819">
                  <a:extLst>
                    <a:ext uri="{9D8B030D-6E8A-4147-A177-3AD203B41FA5}">
                      <a16:colId xmlns:a16="http://schemas.microsoft.com/office/drawing/2014/main" val="3802997378"/>
                    </a:ext>
                  </a:extLst>
                </a:gridCol>
                <a:gridCol w="1874212">
                  <a:extLst>
                    <a:ext uri="{9D8B030D-6E8A-4147-A177-3AD203B41FA5}">
                      <a16:colId xmlns:a16="http://schemas.microsoft.com/office/drawing/2014/main" val="4062468708"/>
                    </a:ext>
                  </a:extLst>
                </a:gridCol>
                <a:gridCol w="1874212">
                  <a:extLst>
                    <a:ext uri="{9D8B030D-6E8A-4147-A177-3AD203B41FA5}">
                      <a16:colId xmlns:a16="http://schemas.microsoft.com/office/drawing/2014/main" val="1673896233"/>
                    </a:ext>
                  </a:extLst>
                </a:gridCol>
                <a:gridCol w="1874212">
                  <a:extLst>
                    <a:ext uri="{9D8B030D-6E8A-4147-A177-3AD203B41FA5}">
                      <a16:colId xmlns:a16="http://schemas.microsoft.com/office/drawing/2014/main" val="199689388"/>
                    </a:ext>
                  </a:extLst>
                </a:gridCol>
              </a:tblGrid>
              <a:tr h="241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Category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Infant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Toddler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Preschool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 Age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58937"/>
                  </a:ext>
                </a:extLst>
              </a:tr>
              <a:tr h="4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Staff:Child Ratio (Group Size)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1:4 (8)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1:6 (10) *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1:10 (10)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1:10 (10)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57960"/>
                  </a:ext>
                </a:extLst>
              </a:tr>
              <a:tr h="241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26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129DA-2C8A-42E5-8E84-BA789E62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774338-6FA6-4107-9936-8BF4B98DB9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236" y="287338"/>
            <a:ext cx="10058400" cy="715889"/>
          </a:xfrm>
        </p:spPr>
        <p:txBody>
          <a:bodyPr>
            <a:normAutofit/>
          </a:bodyPr>
          <a:lstStyle/>
          <a:p>
            <a:r>
              <a:rPr lang="en-US" sz="4000" dirty="0"/>
              <a:t>New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6A4A6-670C-4552-B592-C225A257F8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8928" y="1161661"/>
            <a:ext cx="10058400" cy="5071934"/>
          </a:xfrm>
        </p:spPr>
        <p:txBody>
          <a:bodyPr>
            <a:normAutofit fontScale="85000" lnSpcReduction="20000"/>
          </a:bodyPr>
          <a:lstStyle/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Chrissy Ahern, Preschool Special Education Directors Association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Erin Cox, LISC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Casey Ferrara, Meeting Street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Catherine Green, RI Head Start Collaboration Director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Hyunjin Kim, URI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Ayana Melvan, RI Afterschool Network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Inés Merchán, Rhode Island Foundation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Brenda Potter, Center for Early Learning Professionals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Pauline Riordan, Parent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Amy Donnelly Roche, RI School Superintendents Association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Emma Villa, Family Child Care Provider Union/SEIU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Minerva Waldron, Over the Rainbow Learning Center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Larry Warner, United Way of Rhode Island</a:t>
            </a:r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dirty="0"/>
              <a:t>Suzette Wordell, RI Association of School Principals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1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2E4451-4B49-4DF4-8C97-4064014FD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4245"/>
              </p:ext>
            </p:extLst>
          </p:nvPr>
        </p:nvGraphicFramePr>
        <p:xfrm>
          <a:off x="884432" y="1693027"/>
          <a:ext cx="10001034" cy="236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775">
                  <a:extLst>
                    <a:ext uri="{9D8B030D-6E8A-4147-A177-3AD203B41FA5}">
                      <a16:colId xmlns:a16="http://schemas.microsoft.com/office/drawing/2014/main" val="1040464022"/>
                    </a:ext>
                  </a:extLst>
                </a:gridCol>
                <a:gridCol w="1765156">
                  <a:extLst>
                    <a:ext uri="{9D8B030D-6E8A-4147-A177-3AD203B41FA5}">
                      <a16:colId xmlns:a16="http://schemas.microsoft.com/office/drawing/2014/main" val="2512010593"/>
                    </a:ext>
                  </a:extLst>
                </a:gridCol>
                <a:gridCol w="2000701">
                  <a:extLst>
                    <a:ext uri="{9D8B030D-6E8A-4147-A177-3AD203B41FA5}">
                      <a16:colId xmlns:a16="http://schemas.microsoft.com/office/drawing/2014/main" val="4155510455"/>
                    </a:ext>
                  </a:extLst>
                </a:gridCol>
                <a:gridCol w="2000701">
                  <a:extLst>
                    <a:ext uri="{9D8B030D-6E8A-4147-A177-3AD203B41FA5}">
                      <a16:colId xmlns:a16="http://schemas.microsoft.com/office/drawing/2014/main" val="582769691"/>
                    </a:ext>
                  </a:extLst>
                </a:gridCol>
                <a:gridCol w="2000701">
                  <a:extLst>
                    <a:ext uri="{9D8B030D-6E8A-4147-A177-3AD203B41FA5}">
                      <a16:colId xmlns:a16="http://schemas.microsoft.com/office/drawing/2014/main" val="602027805"/>
                    </a:ext>
                  </a:extLst>
                </a:gridCol>
              </a:tblGrid>
              <a:tr h="377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Phase III: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COVID-19 Staff:Child Ratios &amp; Group Size Requirements (20)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94" marR="162594" marT="81297" marB="81297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17158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Category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Infant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Toddler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Preschool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 Age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9911"/>
                  </a:ext>
                </a:extLst>
              </a:tr>
              <a:tr h="6572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Staff:Child Ratio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(Group Size)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1:4 (8)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1:6 (12)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1:10 (20)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1:10 (20)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9776"/>
                  </a:ext>
                </a:extLst>
              </a:tr>
              <a:tr h="6572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Difference from Phase 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+ 2 children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+ 8 children and 1 staff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+ 8 children and 1 staff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364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45" marR="1219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95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C9A1EE-F624-4462-9179-706957CBF193}"/>
              </a:ext>
            </a:extLst>
          </p:cNvPr>
          <p:cNvSpPr txBox="1"/>
          <p:nvPr/>
        </p:nvSpPr>
        <p:spPr>
          <a:xfrm>
            <a:off x="848474" y="395933"/>
            <a:ext cx="988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Phase III Reopening RI: Child Care,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 Stable Group Sizes to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75D2D-535B-401C-895B-C5E9F9C3690A}"/>
              </a:ext>
            </a:extLst>
          </p:cNvPr>
          <p:cNvSpPr txBox="1"/>
          <p:nvPr/>
        </p:nvSpPr>
        <p:spPr>
          <a:xfrm>
            <a:off x="884432" y="4246210"/>
            <a:ext cx="9694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Family child care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will still maintain their pre-COVID capacity with the stable group methodology. No adjustments for family child care (other than number of household members allowed in the home) will be applied during Phase III.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Group family child care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will be able to resume full capacity, serving (max) 12 children with the stable group methodology.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All providers will still adhere to the COVID-19 Emergency Child Care Licensing Regulations.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0DC8D-46A9-42E2-B80F-F2198D5359D0}"/>
              </a:ext>
            </a:extLst>
          </p:cNvPr>
          <p:cNvSpPr txBox="1"/>
          <p:nvPr/>
        </p:nvSpPr>
        <p:spPr>
          <a:xfrm>
            <a:off x="848474" y="954872"/>
            <a:ext cx="988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Center-based child care providers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can request DHS approval to increase stable group sizes to 20, as applicable, while still adhering to required staff:child ratios for 6/29. </a:t>
            </a:r>
          </a:p>
        </p:txBody>
      </p:sp>
    </p:spTree>
    <p:extLst>
      <p:ext uri="{BB962C8B-B14F-4D97-AF65-F5344CB8AC3E}">
        <p14:creationId xmlns:p14="http://schemas.microsoft.com/office/powerpoint/2010/main" val="319027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04239-F677-4C87-A376-A1CA85F4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136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5376E-AA0E-CF47-9B2B-1B5AEF55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 dirty="0">
                <a:solidFill>
                  <a:schemeClr val="bg1"/>
                </a:solidFill>
              </a:rPr>
              <a:t>RI Pre-K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88D17-DD95-3542-8241-A516EBE1E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7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3675-8A27-D845-85B1-B5507999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2019-2020 RI Pre-K 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F8E-0815-D248-90B8-031703C0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Followed the K-12</a:t>
            </a:r>
            <a:r>
              <a:rPr lang="en-US" sz="3100" b="1" baseline="30000" dirty="0">
                <a:ea typeface="Segoe UI Symbol" panose="020B0502040204020203" pitchFamily="34" charset="0"/>
                <a:cs typeface="Biome" panose="020B0604020202020204" pitchFamily="34" charset="0"/>
              </a:rPr>
              <a:t>th</a:t>
            </a:r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 Grade Distance Learning plan school and PD calendar</a:t>
            </a:r>
          </a:p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Offered Distance and Virtual early learning opportunities for children with an average of 92% participation </a:t>
            </a:r>
          </a:p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Designed at home schedules, resource lists, virtual field trips, regular family communication, and created opportunities for children see their teachers and friends</a:t>
            </a:r>
          </a:p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All PD and TA was converted into virtual opportunities and Pre-K teams had weekly meetings</a:t>
            </a:r>
          </a:p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Supported Kindergarten registration for families</a:t>
            </a:r>
          </a:p>
          <a:p>
            <a:r>
              <a:rPr lang="en-US" sz="3100" b="1" dirty="0">
                <a:ea typeface="Segoe UI Symbol" panose="020B0502040204020203" pitchFamily="34" charset="0"/>
                <a:cs typeface="Biome" panose="020B0604020202020204" pitchFamily="34" charset="0"/>
              </a:rPr>
              <a:t>All RI Pre-K classrooms conducted a year end ceremony for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3314945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D843-F79B-174E-9515-B7388DE8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2020-2021 RI Pre-K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DB86-8B0E-6846-870D-AB2FC917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Through a combination of federal and state funding and leveraging the PDG grant RI will -</a:t>
            </a:r>
          </a:p>
          <a:p>
            <a:r>
              <a:rPr lang="en-US" sz="3600" b="1" dirty="0"/>
              <a:t> Expand RI Pre-K by 17 new classrooms, adding 334 additional seats </a:t>
            </a:r>
          </a:p>
          <a:p>
            <a:r>
              <a:rPr lang="en-US" sz="3600" b="1" dirty="0"/>
              <a:t> Grow from 78 to 95 classrooms</a:t>
            </a:r>
          </a:p>
          <a:p>
            <a:r>
              <a:rPr lang="en-US" sz="3600" b="1" dirty="0"/>
              <a:t>Expand access from 13 to 16 communities</a:t>
            </a:r>
          </a:p>
          <a:p>
            <a:r>
              <a:rPr lang="en-US" sz="3600" b="1" dirty="0"/>
              <a:t>Serve 1,754 four-year old children statewide</a:t>
            </a:r>
          </a:p>
        </p:txBody>
      </p:sp>
    </p:spTree>
    <p:extLst>
      <p:ext uri="{BB962C8B-B14F-4D97-AF65-F5344CB8AC3E}">
        <p14:creationId xmlns:p14="http://schemas.microsoft.com/office/powerpoint/2010/main" val="217290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AFE-513E-CE40-9B41-3D1099A7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2020-2021 New RI Pre-K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63CB-5932-304F-88E2-E1C89A47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2850" b="1" dirty="0"/>
              <a:t>Central Falls: </a:t>
            </a:r>
            <a:r>
              <a:rPr lang="en-US" sz="2850" dirty="0" err="1"/>
              <a:t>Progreso</a:t>
            </a:r>
            <a:r>
              <a:rPr lang="en-US" sz="2850" dirty="0"/>
              <a:t> Latino and The Children’s Workshop</a:t>
            </a:r>
          </a:p>
          <a:p>
            <a:r>
              <a:rPr lang="en-US" sz="2850" b="1" dirty="0"/>
              <a:t>Coventry:</a:t>
            </a:r>
            <a:r>
              <a:rPr lang="en-US" sz="2850" dirty="0"/>
              <a:t> Washington Oaks Elementary School</a:t>
            </a:r>
          </a:p>
          <a:p>
            <a:r>
              <a:rPr lang="en-US" sz="2850" b="1" dirty="0"/>
              <a:t>East Providence:</a:t>
            </a:r>
            <a:r>
              <a:rPr lang="en-US" sz="2850" dirty="0"/>
              <a:t> The Children’s Workshop</a:t>
            </a:r>
          </a:p>
          <a:p>
            <a:r>
              <a:rPr lang="en-US" sz="2850" b="1" dirty="0"/>
              <a:t>Johnston:</a:t>
            </a:r>
            <a:r>
              <a:rPr lang="en-US" sz="2850" dirty="0"/>
              <a:t> Over The Rainbow</a:t>
            </a:r>
          </a:p>
          <a:p>
            <a:r>
              <a:rPr lang="en-US" sz="2850" b="1" u="sng" dirty="0"/>
              <a:t>Middletown:</a:t>
            </a:r>
            <a:r>
              <a:rPr lang="en-US" sz="2850" dirty="0"/>
              <a:t> East Bay Community Action Program</a:t>
            </a:r>
          </a:p>
          <a:p>
            <a:r>
              <a:rPr lang="en-US" sz="2850" b="1" u="sng" dirty="0"/>
              <a:t>North Kingstown:</a:t>
            </a:r>
            <a:r>
              <a:rPr lang="en-US" sz="2850" u="sng" dirty="0"/>
              <a:t> </a:t>
            </a:r>
            <a:r>
              <a:rPr lang="en-US" sz="2850" dirty="0"/>
              <a:t>Sunshine Child Development Center</a:t>
            </a:r>
          </a:p>
          <a:p>
            <a:r>
              <a:rPr lang="en-US" sz="2850" b="1" dirty="0"/>
              <a:t>North Providence</a:t>
            </a:r>
            <a:r>
              <a:rPr lang="en-US" sz="2850" dirty="0"/>
              <a:t>: Dr. Daycare</a:t>
            </a:r>
          </a:p>
          <a:p>
            <a:r>
              <a:rPr lang="en-US" sz="2850" b="1" dirty="0"/>
              <a:t>Pawtucket:</a:t>
            </a:r>
            <a:r>
              <a:rPr lang="en-US" sz="2850" dirty="0"/>
              <a:t> Dr. Daycare and Heritage Park YMCA</a:t>
            </a:r>
          </a:p>
          <a:p>
            <a:r>
              <a:rPr lang="en-US" sz="2850" b="1" dirty="0"/>
              <a:t>Providence: </a:t>
            </a:r>
            <a:r>
              <a:rPr lang="en-US" sz="2850" dirty="0"/>
              <a:t>Beautiful Beginnings, The Children’s Workshop, Over the Rainbow, and Charles Fortes Elementary School</a:t>
            </a:r>
          </a:p>
          <a:p>
            <a:r>
              <a:rPr lang="en-US" sz="2850" b="1" u="sng" dirty="0"/>
              <a:t>Westerly:</a:t>
            </a:r>
            <a:r>
              <a:rPr lang="en-US" sz="2850" b="1" dirty="0"/>
              <a:t> </a:t>
            </a:r>
            <a:r>
              <a:rPr lang="en-US" sz="2850" dirty="0"/>
              <a:t>Tri-County Community Action Agency</a:t>
            </a:r>
          </a:p>
          <a:p>
            <a:r>
              <a:rPr lang="en-US" sz="2850" b="1" dirty="0"/>
              <a:t>Warwick</a:t>
            </a:r>
            <a:r>
              <a:rPr lang="en-US" sz="2850" dirty="0"/>
              <a:t>: CHILD Inc. (additional seats)</a:t>
            </a:r>
          </a:p>
          <a:p>
            <a:r>
              <a:rPr lang="en-US" sz="2850" b="1" dirty="0"/>
              <a:t>Woonsocket: </a:t>
            </a:r>
            <a:r>
              <a:rPr lang="en-US" sz="2850" dirty="0"/>
              <a:t>Connecting for Children and Families (additional seats)</a:t>
            </a:r>
          </a:p>
        </p:txBody>
      </p:sp>
    </p:spTree>
    <p:extLst>
      <p:ext uri="{BB962C8B-B14F-4D97-AF65-F5344CB8AC3E}">
        <p14:creationId xmlns:p14="http://schemas.microsoft.com/office/powerpoint/2010/main" val="2690830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E957-4EB1-9B4A-8660-59AF0D1F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Reopening RI Pre-K in 2020-2021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D065-B992-994B-8357-387A4008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/>
              <a:t>Follow the Pre-K-12</a:t>
            </a:r>
            <a:r>
              <a:rPr lang="en-US" sz="3600" b="1" baseline="30000" dirty="0"/>
              <a:t>th</a:t>
            </a:r>
            <a:r>
              <a:rPr lang="en-US" sz="3600" b="1" dirty="0"/>
              <a:t> Grade school year calendar</a:t>
            </a:r>
          </a:p>
          <a:p>
            <a:r>
              <a:rPr lang="en-US" sz="3600" b="1" dirty="0"/>
              <a:t>Submit plans that prepare for a full range of scenarios, from full in-person learning, hybrid models, and distance learning</a:t>
            </a:r>
          </a:p>
          <a:p>
            <a:r>
              <a:rPr lang="en-US" sz="3600" b="1" dirty="0"/>
              <a:t>Align with DHS and DOH for guidance around health and safety regulations</a:t>
            </a:r>
          </a:p>
          <a:p>
            <a:r>
              <a:rPr lang="en-US" sz="3600" b="1"/>
              <a:t>Goal </a:t>
            </a:r>
            <a:r>
              <a:rPr lang="en-US" sz="3600" b="1" dirty="0"/>
              <a:t>is for </a:t>
            </a:r>
            <a:r>
              <a:rPr lang="en-US" sz="3600" b="1"/>
              <a:t>RI Pre-K </a:t>
            </a:r>
            <a:r>
              <a:rPr lang="en-US" sz="3600" b="1" dirty="0"/>
              <a:t>to be ready to open for full, in-person learning on August 31, 2020</a:t>
            </a:r>
          </a:p>
        </p:txBody>
      </p:sp>
    </p:spTree>
    <p:extLst>
      <p:ext uri="{BB962C8B-B14F-4D97-AF65-F5344CB8AC3E}">
        <p14:creationId xmlns:p14="http://schemas.microsoft.com/office/powerpoint/2010/main" val="425998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Policy &amp; Program Updates: </a:t>
            </a:r>
            <a:b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- RI Pre-K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- Early Intervention</a:t>
            </a:r>
            <a:br>
              <a:rPr lang="en-US" sz="5400" dirty="0">
                <a:solidFill>
                  <a:schemeClr val="accent4"/>
                </a:solidFill>
              </a:rPr>
            </a:b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78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539E-C075-4FEE-890B-362A9BF8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Public Comment</a:t>
            </a:r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CA4B0-4211-481D-8C91-19900FD5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7F4A-521B-4227-B871-466A28A6DD3B}"/>
              </a:ext>
            </a:extLst>
          </p:cNvPr>
          <p:cNvSpPr txBox="1">
            <a:spLocks/>
          </p:cNvSpPr>
          <p:nvPr/>
        </p:nvSpPr>
        <p:spPr>
          <a:xfrm>
            <a:off x="961534" y="2518993"/>
            <a:ext cx="10058400" cy="322750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2020 Scheduled Meetings</a:t>
            </a:r>
          </a:p>
          <a:p>
            <a:pPr lvl="0"/>
            <a:r>
              <a:rPr lang="en-US" dirty="0"/>
              <a:t>Wednesday, September 30, 2020, 9:00 to 11:00 a.m.</a:t>
            </a:r>
          </a:p>
          <a:p>
            <a:pPr lvl="0"/>
            <a:r>
              <a:rPr lang="en-US" dirty="0"/>
              <a:t>Wednesday, December 9, 2020, 9:00 to 11:00 a.m.</a:t>
            </a:r>
          </a:p>
          <a:p>
            <a:endParaRPr lang="en-US" b="1" u="sng" dirty="0"/>
          </a:p>
          <a:p>
            <a:r>
              <a:rPr lang="en-US" dirty="0">
                <a:hlinkClick r:id="rId2"/>
              </a:rPr>
              <a:t>www.earlylearningri.org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Policy &amp; Program Update</a:t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State Budget &amp; Legislation</a:t>
            </a:r>
            <a:br>
              <a:rPr lang="en-US" sz="5400" dirty="0">
                <a:solidFill>
                  <a:schemeClr val="accent4"/>
                </a:solidFill>
              </a:rPr>
            </a:b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245E-BF11-4B66-8473-268FC7D8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&amp; Federal Budget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7EA6-07D4-4847-A6F4-279BA149D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346075">
              <a:buFont typeface="Wingdings" panose="05000000000000000000" pitchFamily="2" charset="2"/>
              <a:buChar char="§"/>
            </a:pPr>
            <a:r>
              <a:rPr lang="en-US" dirty="0"/>
              <a:t>In January, Governor Raimondo proposed an FY21 budget (July 2020-June 2021) that included several significant investments for early childhood. </a:t>
            </a:r>
          </a:p>
          <a:p>
            <a:pPr marL="460375" indent="-346075">
              <a:buFont typeface="Wingdings" panose="05000000000000000000" pitchFamily="2" charset="2"/>
              <a:buChar char="§"/>
            </a:pPr>
            <a:r>
              <a:rPr lang="en-US" dirty="0"/>
              <a:t>As a result of the pandemic, the budget situation has changed:</a:t>
            </a:r>
          </a:p>
          <a:p>
            <a:pPr marL="752983" lvl="1" indent="-346075">
              <a:buFont typeface="Wingdings" panose="05000000000000000000" pitchFamily="2" charset="2"/>
              <a:buChar char="§"/>
            </a:pPr>
            <a:r>
              <a:rPr lang="en-US" dirty="0"/>
              <a:t>FY20: for budget ending on June 30, 2020, State needed to address a $200 million budget deficit  </a:t>
            </a:r>
          </a:p>
          <a:p>
            <a:pPr marL="752983" lvl="1" indent="-346075">
              <a:buFont typeface="Wingdings" panose="05000000000000000000" pitchFamily="2" charset="2"/>
              <a:buChar char="§"/>
            </a:pPr>
            <a:r>
              <a:rPr lang="en-US" dirty="0"/>
              <a:t>FY21: Projected $500+ million budget deficit for FY21. Final decisions will be made in July or later as we await further action from the federal government. </a:t>
            </a:r>
          </a:p>
          <a:p>
            <a:pPr marL="460375" indent="-346075">
              <a:buFont typeface="Wingdings" panose="05000000000000000000" pitchFamily="2" charset="2"/>
              <a:buChar char="§"/>
            </a:pPr>
            <a:r>
              <a:rPr lang="en-US" dirty="0"/>
              <a:t>Major advocacy push at the federal level for $50 billion in new funding for the Child Care &amp; Development Block Grant. “Child Care is Essential Act” to operate during the pandemic and meet CDC guidelines</a:t>
            </a:r>
          </a:p>
          <a:p>
            <a:pPr marL="460375" indent="-346075">
              <a:buFont typeface="Wingdings" panose="05000000000000000000" pitchFamily="2" charset="2"/>
              <a:buChar char="§"/>
            </a:pPr>
            <a:r>
              <a:rPr lang="en-US" dirty="0"/>
              <a:t>Major advocacy push by states and advocates for K-12 Public Education bailout to address lower state/local revenues and increased costs of operating during the pandemic while meeting CDC guidelines.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5D7D-4569-4CD9-AC0E-DFF0FCAC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A5EA-CEA1-4E21-A1C3-299940F5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426"/>
          </a:xfrm>
        </p:spPr>
        <p:txBody>
          <a:bodyPr/>
          <a:lstStyle/>
          <a:p>
            <a:r>
              <a:rPr lang="en-US" b="1" dirty="0"/>
              <a:t>Advocacy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4299-08D5-437E-8628-AE281E40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6915"/>
            <a:ext cx="10058400" cy="5155957"/>
          </a:xfrm>
        </p:spPr>
        <p:txBody>
          <a:bodyPr>
            <a:normAutofit/>
          </a:bodyPr>
          <a:lstStyle/>
          <a:p>
            <a:pPr marL="460375" indent="-2603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b="1" dirty="0"/>
              <a:t>Prevent cuts </a:t>
            </a:r>
            <a:r>
              <a:rPr lang="en-US" dirty="0"/>
              <a:t>to programs and services for young children and families </a:t>
            </a:r>
          </a:p>
          <a:p>
            <a:pPr marL="460375" indent="-2603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b="1" dirty="0"/>
              <a:t>Raise state revenue </a:t>
            </a:r>
            <a:r>
              <a:rPr lang="en-US" dirty="0"/>
              <a:t>- Revenue for Rhode Island  </a:t>
            </a:r>
            <a:r>
              <a:rPr lang="en-US" dirty="0">
                <a:hlinkClick r:id="rId2"/>
              </a:rPr>
              <a:t>www.revenueforri.org</a:t>
            </a:r>
            <a:endParaRPr lang="en-US" dirty="0"/>
          </a:p>
          <a:p>
            <a:pPr marL="460375" indent="-260350">
              <a:buFont typeface="Wingdings" panose="05000000000000000000" pitchFamily="2" charset="2"/>
              <a:buChar char="§"/>
            </a:pPr>
            <a:r>
              <a:rPr lang="en-US" sz="2400" b="1" dirty="0"/>
              <a:t>RIght from the Start Campaign   </a:t>
            </a:r>
            <a:r>
              <a:rPr lang="en-US" dirty="0">
                <a:hlinkClick r:id="rId3"/>
              </a:rPr>
              <a:t>www.RIghtfromtheStartRI.org</a:t>
            </a:r>
            <a:r>
              <a:rPr lang="en-US" dirty="0"/>
              <a:t> 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Ensure temporary rate increase for the Child Care Assistance Program continues beyond August 28 so that RI will be in compliance with federal equal access benchmark in CCDBG.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Increase wages of early educators so they are not living in or near poverty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Reform the paid family leave program by increasing the wage replacement rate so low-wage workers can afford to take the leave and extending the number of weeks to 12.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Sustain the family home visiting program.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Cover community-based doula services with Medicaid and private health insurance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Expand RI Pre-K and sustain state-funded Head Start</a:t>
            </a:r>
          </a:p>
          <a:p>
            <a:pPr marL="643255" lvl="2" indent="-260350">
              <a:buFont typeface="Wingdings" panose="05000000000000000000" pitchFamily="2" charset="2"/>
              <a:buChar char="§"/>
            </a:pPr>
            <a:r>
              <a:rPr lang="en-US" sz="1800" dirty="0"/>
              <a:t>Pass the affordable housing bond, including funding for early learning facilities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4F969-E5B2-424B-A5B3-D092701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04" y="5006724"/>
            <a:ext cx="2752725" cy="3714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896811"/>
            <a:ext cx="8631328" cy="1905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Meeting the Social-Emotional Needs of Children in EC Programs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53100"/>
            <a:ext cx="1030637" cy="9144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5554892"/>
            <a:ext cx="2007107" cy="10972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6" y="5410200"/>
            <a:ext cx="13049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38" y="6026758"/>
            <a:ext cx="3113994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57" y="4658099"/>
            <a:ext cx="1197513" cy="86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9568" y="4658098"/>
            <a:ext cx="1948069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301" y="4868050"/>
            <a:ext cx="135255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966" y="5458218"/>
            <a:ext cx="3193869" cy="3657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0" y="3035175"/>
            <a:ext cx="45720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 State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4761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409" y="1752600"/>
            <a:ext cx="3886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Deborah Masland</a:t>
            </a:r>
          </a:p>
          <a:p>
            <a:pPr marL="0" indent="0">
              <a:buNone/>
            </a:pPr>
            <a:r>
              <a:rPr lang="en-US" dirty="0"/>
              <a:t>Becca Silver		</a:t>
            </a:r>
          </a:p>
          <a:p>
            <a:pPr marL="0" indent="0">
              <a:buNone/>
            </a:pPr>
            <a:r>
              <a:rPr lang="en-US" dirty="0"/>
              <a:t>Leanne Barrett</a:t>
            </a:r>
          </a:p>
          <a:p>
            <a:pPr marL="0" indent="0">
              <a:buNone/>
            </a:pPr>
            <a:r>
              <a:rPr lang="en-US" dirty="0"/>
              <a:t>Jenn Kaufman</a:t>
            </a:r>
          </a:p>
          <a:p>
            <a:pPr marL="0" indent="0">
              <a:buNone/>
            </a:pPr>
            <a:r>
              <a:rPr lang="en-US" dirty="0"/>
              <a:t>Ruth Gallucci</a:t>
            </a:r>
          </a:p>
          <a:p>
            <a:pPr marL="0" indent="0">
              <a:buNone/>
            </a:pPr>
            <a:r>
              <a:rPr lang="en-US" dirty="0"/>
              <a:t>Casey Ferrara	</a:t>
            </a:r>
          </a:p>
          <a:p>
            <a:pPr marL="0" indent="0">
              <a:buNone/>
            </a:pPr>
            <a:r>
              <a:rPr lang="en-US" dirty="0"/>
              <a:t>Julie Driscoll	</a:t>
            </a:r>
          </a:p>
          <a:p>
            <a:pPr marL="0" indent="0">
              <a:buNone/>
            </a:pPr>
            <a:r>
              <a:rPr lang="en-US" dirty="0"/>
              <a:t>Josh Wizer-Vecchi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752600"/>
            <a:ext cx="3886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Joe Carr	</a:t>
            </a:r>
          </a:p>
          <a:p>
            <a:pPr marL="0" indent="0">
              <a:buNone/>
            </a:pPr>
            <a:r>
              <a:rPr lang="en-US" dirty="0"/>
              <a:t>Khadija Lewis Khan	</a:t>
            </a:r>
          </a:p>
          <a:p>
            <a:pPr marL="0" indent="0">
              <a:buNone/>
            </a:pPr>
            <a:r>
              <a:rPr lang="en-US" dirty="0"/>
              <a:t>Lisa Furtado 	</a:t>
            </a:r>
          </a:p>
          <a:p>
            <a:pPr marL="0" indent="0">
              <a:buNone/>
            </a:pPr>
            <a:r>
              <a:rPr lang="en-US" dirty="0"/>
              <a:t>John Boekamp	</a:t>
            </a:r>
          </a:p>
          <a:p>
            <a:pPr marL="0" indent="0">
              <a:buNone/>
            </a:pPr>
            <a:r>
              <a:rPr lang="en-US" dirty="0"/>
              <a:t>Simmy Carter 	</a:t>
            </a:r>
          </a:p>
          <a:p>
            <a:pPr marL="0" indent="0">
              <a:buNone/>
            </a:pPr>
            <a:r>
              <a:rPr lang="en-US" dirty="0"/>
              <a:t>Andrea Weidele	</a:t>
            </a:r>
          </a:p>
          <a:p>
            <a:pPr marL="0" indent="0">
              <a:buNone/>
            </a:pPr>
            <a:r>
              <a:rPr lang="en-US" dirty="0"/>
              <a:t>Joanne Quinn	</a:t>
            </a:r>
          </a:p>
          <a:p>
            <a:pPr marL="0" indent="0">
              <a:buNone/>
            </a:pPr>
            <a:r>
              <a:rPr lang="en-US" dirty="0"/>
              <a:t>Mary Varr</a:t>
            </a:r>
          </a:p>
        </p:txBody>
      </p:sp>
    </p:spTree>
    <p:extLst>
      <p:ext uri="{BB962C8B-B14F-4D97-AF65-F5344CB8AC3E}">
        <p14:creationId xmlns:p14="http://schemas.microsoft.com/office/powerpoint/2010/main" val="15894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-76200"/>
            <a:ext cx="8736622" cy="1905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Impetus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1916723" y="2133600"/>
            <a:ext cx="8446477" cy="4495800"/>
          </a:xfrm>
        </p:spPr>
        <p:txBody>
          <a:bodyPr>
            <a:normAutofit lnSpcReduction="10000"/>
          </a:bodyPr>
          <a:lstStyle/>
          <a:p>
            <a:pPr>
              <a:buClr>
                <a:srgbClr val="53548A"/>
              </a:buClr>
            </a:pPr>
            <a:r>
              <a:rPr lang="en-US" sz="2800" dirty="0">
                <a:solidFill>
                  <a:prstClr val="black"/>
                </a:solidFill>
              </a:rPr>
              <a:t>Knowledge that children with “high need” require access to high-quality EC programs,</a:t>
            </a:r>
          </a:p>
          <a:p>
            <a:pPr>
              <a:buClr>
                <a:srgbClr val="53548A"/>
              </a:buClr>
            </a:pPr>
            <a:r>
              <a:rPr lang="en-US" sz="2800" dirty="0">
                <a:solidFill>
                  <a:prstClr val="black"/>
                </a:solidFill>
              </a:rPr>
              <a:t>Understanding that supports for the children in EC programs are at times insufficient (delayed, limited, inaccessible, or of low-quality),</a:t>
            </a:r>
          </a:p>
          <a:p>
            <a:pPr>
              <a:buClr>
                <a:srgbClr val="53548A"/>
              </a:buClr>
            </a:pPr>
            <a:r>
              <a:rPr lang="en-US" sz="2800" dirty="0">
                <a:solidFill>
                  <a:prstClr val="black"/>
                </a:solidFill>
              </a:rPr>
              <a:t>Reality that many children are therefore sometimes asked to leave a program, suspended for a block of time or continue to participate unsuccessfully.</a:t>
            </a:r>
          </a:p>
          <a:p>
            <a:pPr marL="0" indent="0">
              <a:buClr>
                <a:srgbClr val="53548A"/>
              </a:buClr>
              <a:buNone/>
            </a:pPr>
            <a:br>
              <a:rPr lang="en-US" sz="3200" i="1" dirty="0">
                <a:solidFill>
                  <a:prstClr val="black"/>
                </a:solidFill>
              </a:rPr>
            </a:br>
            <a:r>
              <a:rPr lang="en-US" sz="3200" i="1" dirty="0">
                <a:solidFill>
                  <a:prstClr val="black"/>
                </a:solidFill>
              </a:rPr>
              <a:t> </a:t>
            </a:r>
            <a:endParaRPr lang="en-US" sz="2600" i="1" dirty="0">
              <a:solidFill>
                <a:prstClr val="black"/>
              </a:solidFill>
            </a:endParaRPr>
          </a:p>
          <a:p>
            <a:pPr lvl="0">
              <a:buClr>
                <a:srgbClr val="53548A"/>
              </a:buClr>
            </a:pPr>
            <a:endParaRPr lang="en-US" sz="26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801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24413F"/>
      </a:dk2>
      <a:lt2>
        <a:srgbClr val="EEECF0"/>
      </a:lt2>
      <a:accent1>
        <a:srgbClr val="62B522"/>
      </a:accent1>
      <a:accent2>
        <a:srgbClr val="19BA17"/>
      </a:accent2>
      <a:accent3>
        <a:srgbClr val="23B75E"/>
      </a:accent3>
      <a:accent4>
        <a:srgbClr val="16B597"/>
      </a:accent4>
      <a:accent5>
        <a:srgbClr val="28ADD5"/>
      </a:accent5>
      <a:accent6>
        <a:srgbClr val="2563D5"/>
      </a:accent6>
      <a:hlink>
        <a:srgbClr val="A56FCF"/>
      </a:hlink>
      <a:folHlink>
        <a:srgbClr val="878787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1952</Words>
  <Application>Microsoft Office PowerPoint</Application>
  <PresentationFormat>Widescreen</PresentationFormat>
  <Paragraphs>333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Modern Love</vt:lpstr>
      <vt:lpstr>Symbol</vt:lpstr>
      <vt:lpstr>The Hand</vt:lpstr>
      <vt:lpstr>Times New Roman</vt:lpstr>
      <vt:lpstr>Tw Cen MT</vt:lpstr>
      <vt:lpstr>Wingdings</vt:lpstr>
      <vt:lpstr>Wingdings 2</vt:lpstr>
      <vt:lpstr>Retrospect</vt:lpstr>
      <vt:lpstr>Median</vt:lpstr>
      <vt:lpstr>Office Theme</vt:lpstr>
      <vt:lpstr>SketchyVTI</vt:lpstr>
      <vt:lpstr>Rhode Island Early Learning Council</vt:lpstr>
      <vt:lpstr>Meeting Agenda</vt:lpstr>
      <vt:lpstr>New Members</vt:lpstr>
      <vt:lpstr>Policy &amp; Program Update State Budget &amp; Legislation </vt:lpstr>
      <vt:lpstr>Current State &amp; Federal Budget Update</vt:lpstr>
      <vt:lpstr>Advocacy Focus</vt:lpstr>
      <vt:lpstr>PowerPoint Presentation</vt:lpstr>
      <vt:lpstr>Workgroup</vt:lpstr>
      <vt:lpstr>Impetus</vt:lpstr>
      <vt:lpstr>Vision</vt:lpstr>
      <vt:lpstr>Workgroup Goal</vt:lpstr>
      <vt:lpstr>Areas of Recommendation</vt:lpstr>
      <vt:lpstr>Stakeholder Feedback</vt:lpstr>
      <vt:lpstr>PowerPoint Presentation</vt:lpstr>
      <vt:lpstr>Survey: Support for Recommendations</vt:lpstr>
      <vt:lpstr>Finalized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Establish New Workgroup Improving Connections between Early Childhood &amp; Early Grades    </vt:lpstr>
      <vt:lpstr>Early Childhood &amp; Early Grades Workgroup</vt:lpstr>
      <vt:lpstr>Early Childhood &amp; Early Grades Workgroup</vt:lpstr>
      <vt:lpstr>Early Childhood &amp; Early Grades Workgroup</vt:lpstr>
      <vt:lpstr>Policy &amp; Program Updates:  - Child Care - RI Pre-K - Early Intervention </vt:lpstr>
      <vt:lpstr>PowerPoint Presentation</vt:lpstr>
      <vt:lpstr>COVID Child Care Capacity, 6/19</vt:lpstr>
      <vt:lpstr>PowerPoint Presentation</vt:lpstr>
      <vt:lpstr>RI Pre-K Update</vt:lpstr>
      <vt:lpstr>2019-2020 RI Pre-K School Year</vt:lpstr>
      <vt:lpstr>2020-2021 RI Pre-K</vt:lpstr>
      <vt:lpstr>2020-2021 New RI Pre-K Programs</vt:lpstr>
      <vt:lpstr>Reopening RI Pre-K in 2020-2021</vt:lpstr>
      <vt:lpstr>Policy &amp; Program Updates:   - RI Pre-K - Early Intervention </vt:lpstr>
      <vt:lpstr>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 Island Early Learning Council</dc:title>
  <dc:creator>Leanne Barrett</dc:creator>
  <cp:lastModifiedBy>Leanne Barrett</cp:lastModifiedBy>
  <cp:revision>24</cp:revision>
  <cp:lastPrinted>2019-12-10T16:21:20Z</cp:lastPrinted>
  <dcterms:created xsi:type="dcterms:W3CDTF">2019-12-09T22:51:33Z</dcterms:created>
  <dcterms:modified xsi:type="dcterms:W3CDTF">2020-06-23T12:45:00Z</dcterms:modified>
</cp:coreProperties>
</file>